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1" r:id="rId3"/>
    <p:sldId id="268" r:id="rId4"/>
    <p:sldId id="266" r:id="rId5"/>
    <p:sldId id="267" r:id="rId6"/>
    <p:sldId id="262" r:id="rId7"/>
    <p:sldId id="263" r:id="rId8"/>
    <p:sldId id="264" r:id="rId9"/>
    <p:sldId id="265" r:id="rId10"/>
    <p:sldId id="259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547302-3A47-4FA0-89A7-D9748A6E3B42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0008FFE-D318-4F19-8752-A02A13FC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78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Oct </a:t>
            </a:r>
            <a:r>
              <a:rPr lang="en-US" dirty="0" smtClean="0"/>
              <a:t>11, 2018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 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Romeo is chucking pebbles gently up to Juliet’s window, and he want the pebble to hit the window horizontally. He is standing at the edge of a garden at the base of her window that is 9.0 m wide and her window is 8.0 m high. How fast are the pebbles going when they hit the window?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r>
              <a:rPr lang="en-US" b="1" dirty="0" smtClean="0">
                <a:sym typeface="Euclid Extra" panose="02050502000505020303" pitchFamily="18" charset="2"/>
              </a:rPr>
              <a:t>Get out </a:t>
            </a:r>
            <a:r>
              <a:rPr lang="en-US" b="1" dirty="0" smtClean="0">
                <a:sym typeface="Euclid Extra" panose="02050502000505020303" pitchFamily="18" charset="2"/>
              </a:rPr>
              <a:t>Projectile </a:t>
            </a:r>
            <a:r>
              <a:rPr lang="en-US" b="1" dirty="0" smtClean="0">
                <a:sym typeface="Euclid Extra" panose="02050502000505020303" pitchFamily="18" charset="2"/>
              </a:rPr>
              <a:t>HWK for check.</a:t>
            </a: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 – Clean up white boards and put away.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/>
              <a:t>Prepare your </a:t>
            </a:r>
            <a:r>
              <a:rPr lang="en-US" b="1" u="sng" dirty="0"/>
              <a:t>procedure and data table </a:t>
            </a:r>
            <a:r>
              <a:rPr lang="en-US" b="1" dirty="0"/>
              <a:t>for the lab next time</a:t>
            </a:r>
          </a:p>
          <a:p>
            <a:pPr lvl="1"/>
            <a:r>
              <a:rPr lang="en-US" b="1" dirty="0"/>
              <a:t>Begin writing your lab report.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Time for the Acceleration on an incline lab.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Objectives, 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IB 2.1 Motion (in 2D)</a:t>
            </a:r>
          </a:p>
          <a:p>
            <a:pPr lvl="1"/>
            <a:r>
              <a:rPr lang="en-US" b="1" dirty="0" smtClean="0"/>
              <a:t>Projectile Motion</a:t>
            </a:r>
          </a:p>
          <a:p>
            <a:pPr lvl="1"/>
            <a:r>
              <a:rPr lang="en-US" b="1" dirty="0" smtClean="0"/>
              <a:t>Motion on an incline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Range Equation – time with last two problems</a:t>
            </a:r>
          </a:p>
          <a:p>
            <a:pPr lvl="1"/>
            <a:r>
              <a:rPr lang="en-US" b="1" dirty="0" smtClean="0"/>
              <a:t>Homework </a:t>
            </a:r>
            <a:r>
              <a:rPr lang="en-US" b="1" dirty="0" smtClean="0"/>
              <a:t>review on white boards with </a:t>
            </a:r>
            <a:r>
              <a:rPr lang="en-US" b="1" dirty="0" smtClean="0"/>
              <a:t>groups</a:t>
            </a:r>
          </a:p>
          <a:p>
            <a:pPr lvl="1"/>
            <a:r>
              <a:rPr lang="en-US" b="1" dirty="0" smtClean="0"/>
              <a:t>Lab </a:t>
            </a:r>
            <a:r>
              <a:rPr lang="en-US" b="1" dirty="0"/>
              <a:t>1: Acceleration on an </a:t>
            </a:r>
            <a:r>
              <a:rPr lang="en-US" b="1" dirty="0" smtClean="0"/>
              <a:t>incline information </a:t>
            </a:r>
            <a:endParaRPr lang="en-US" b="1" dirty="0"/>
          </a:p>
          <a:p>
            <a:pPr lvl="1"/>
            <a:r>
              <a:rPr lang="en-US" b="1" dirty="0" smtClean="0"/>
              <a:t>General IB Lab Report Format</a:t>
            </a:r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sz="1800" b="1" dirty="0" smtClean="0"/>
              <a:t>Prepare your procedure and data table for the lab next time</a:t>
            </a:r>
          </a:p>
          <a:p>
            <a:pPr lvl="1"/>
            <a:r>
              <a:rPr lang="en-US" sz="1800" b="1" dirty="0" smtClean="0"/>
              <a:t>Begin writing your lab report.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Equation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500"/>
                <a:ext cx="8761412" cy="34163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 smtClean="0"/>
                  <a:t>IF you have a complete level trajectory, you can determine the relationship between the range and the launch angle from the Range equation. 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𝑹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2400" b="1" dirty="0" smtClean="0"/>
              </a:p>
              <a:p>
                <a:r>
                  <a:rPr lang="en-US" b="1" dirty="0" smtClean="0"/>
                  <a:t>Notice that the maximum range will be obtained when the launch angle is 45 degrees.</a:t>
                </a:r>
              </a:p>
              <a:p>
                <a:r>
                  <a:rPr lang="en-US" b="1" dirty="0" smtClean="0"/>
                  <a:t>For any range less than the maximum, there will be two possible launch angles resulting in a high and low trajectory.</a:t>
                </a:r>
              </a:p>
              <a:p>
                <a:r>
                  <a:rPr lang="en-US" b="1" dirty="0" smtClean="0"/>
                  <a:t>Ex: At what possible angles does a punt kicker need to launch a football from his foot at the ground to reach a receiver diving for it at the ground at </a:t>
                </a:r>
                <a:r>
                  <a:rPr lang="en-US" b="1" dirty="0" smtClean="0"/>
                  <a:t>18</a:t>
                </a:r>
                <a:r>
                  <a:rPr lang="en-US" b="1" dirty="0" smtClean="0"/>
                  <a:t>.0 </a:t>
                </a:r>
                <a:r>
                  <a:rPr lang="en-US" b="1" dirty="0" smtClean="0"/>
                  <a:t>meters away if his kick generates an initial ball speed of 13.5 m/s?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500"/>
                <a:ext cx="8761412" cy="3416300"/>
              </a:xfrm>
              <a:blipFill>
                <a:blip r:embed="rId2"/>
                <a:stretch>
                  <a:fillRect l="-70" t="-1070" r="-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354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 lab.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6642383" cy="34163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Overview</a:t>
            </a:r>
          </a:p>
          <a:p>
            <a:r>
              <a:rPr lang="en-US" b="1" dirty="0" smtClean="0"/>
              <a:t>Motion on an incline could be </a:t>
            </a:r>
            <a:r>
              <a:rPr lang="en-US" b="1" dirty="0" smtClean="0"/>
              <a:t>treated as 1D </a:t>
            </a:r>
            <a:r>
              <a:rPr lang="en-US" b="1" dirty="0" smtClean="0"/>
              <a:t>motion or 2D motion.</a:t>
            </a:r>
          </a:p>
          <a:p>
            <a:pPr lvl="1"/>
            <a:r>
              <a:rPr lang="en-US" b="1" dirty="0" smtClean="0"/>
              <a:t>If you use the incline as the frame of reference, you can consider it 1D and measure a cart’s acceleration.</a:t>
            </a:r>
          </a:p>
          <a:p>
            <a:pPr lvl="1"/>
            <a:r>
              <a:rPr lang="en-US" b="1" dirty="0" smtClean="0"/>
              <a:t>If you use a traditional Up-down-left-right frame of reference, it is 2D.</a:t>
            </a:r>
            <a:endParaRPr lang="en-US" b="1" dirty="0"/>
          </a:p>
          <a:p>
            <a:r>
              <a:rPr lang="en-US" b="1" dirty="0" smtClean="0"/>
              <a:t>In the 2D form, we can resolve the motion of an object on an incline into two useful directions other </a:t>
            </a:r>
            <a:r>
              <a:rPr lang="en-US" b="1" dirty="0" smtClean="0"/>
              <a:t>than the usual     </a:t>
            </a:r>
            <a:r>
              <a:rPr lang="en-US" b="1" dirty="0" smtClean="0"/>
              <a:t>x and y. Namely, the parts of the motion that are </a:t>
            </a:r>
            <a:r>
              <a:rPr lang="en-US" b="1" u="sng" dirty="0" smtClean="0"/>
              <a:t>parallel </a:t>
            </a:r>
            <a:r>
              <a:rPr lang="en-US" b="1" dirty="0" smtClean="0"/>
              <a:t>to the incline and which are </a:t>
            </a:r>
            <a:r>
              <a:rPr lang="en-US" b="1" u="sng" dirty="0" smtClean="0"/>
              <a:t>perpendicular </a:t>
            </a:r>
            <a:r>
              <a:rPr lang="en-US" b="1" dirty="0" smtClean="0"/>
              <a:t>to the incline.</a:t>
            </a:r>
          </a:p>
          <a:p>
            <a:endParaRPr lang="en-US" b="1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595360" y="2952028"/>
            <a:ext cx="2852454" cy="2301616"/>
            <a:chOff x="0" y="0"/>
            <a:chExt cx="3499750" cy="231208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438275" y="762000"/>
              <a:ext cx="0" cy="14287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0" y="0"/>
              <a:ext cx="3499750" cy="2312082"/>
              <a:chOff x="0" y="0"/>
              <a:chExt cx="3499750" cy="2312082"/>
            </a:xfrm>
          </p:grpSpPr>
          <p:sp>
            <p:nvSpPr>
              <p:cNvPr id="7" name="Right Triangle 6"/>
              <p:cNvSpPr/>
              <p:nvPr/>
            </p:nvSpPr>
            <p:spPr>
              <a:xfrm flipH="1">
                <a:off x="0" y="0"/>
                <a:ext cx="3009900" cy="1600200"/>
              </a:xfrm>
              <a:prstGeom prst="rtTriangl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8" name="Rectangle 7"/>
              <p:cNvSpPr/>
              <p:nvPr/>
            </p:nvSpPr>
            <p:spPr>
              <a:xfrm rot="19800000" flipV="1">
                <a:off x="1000125" y="609600"/>
                <a:ext cx="6858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rot="19800000">
                <a:off x="1743075" y="742950"/>
                <a:ext cx="8255" cy="118808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3600000" flipH="1">
                <a:off x="1743075" y="1695450"/>
                <a:ext cx="0" cy="59753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Arc 10"/>
              <p:cNvSpPr/>
              <p:nvPr/>
            </p:nvSpPr>
            <p:spPr>
              <a:xfrm>
                <a:off x="428625" y="1362075"/>
                <a:ext cx="123825" cy="371475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2" name="Text Box 8"/>
              <p:cNvSpPr txBox="1"/>
              <p:nvPr/>
            </p:nvSpPr>
            <p:spPr>
              <a:xfrm>
                <a:off x="552450" y="12858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95400" y="1466850"/>
                <a:ext cx="133350" cy="1333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9000000" flipV="1">
                <a:off x="1485900" y="800100"/>
                <a:ext cx="137160" cy="13716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5" name="Text Box 12"/>
              <p:cNvSpPr txBox="1"/>
              <p:nvPr/>
            </p:nvSpPr>
            <p:spPr>
              <a:xfrm>
                <a:off x="1400175" y="10572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</a:p>
            </p:txBody>
          </p:sp>
          <p:sp>
            <p:nvSpPr>
              <p:cNvPr id="16" name="Text Box 13"/>
              <p:cNvSpPr txBox="1"/>
              <p:nvPr/>
            </p:nvSpPr>
            <p:spPr>
              <a:xfrm>
                <a:off x="862594" y="990443"/>
                <a:ext cx="690024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90 - θ</a:t>
                </a:r>
              </a:p>
            </p:txBody>
          </p:sp>
          <p:sp>
            <p:nvSpPr>
              <p:cNvPr id="17" name="Text Box 14"/>
              <p:cNvSpPr txBox="1"/>
              <p:nvPr/>
            </p:nvSpPr>
            <p:spPr>
              <a:xfrm>
                <a:off x="1143000" y="1714500"/>
                <a:ext cx="455634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 Box 15"/>
              <p:cNvSpPr txBox="1"/>
              <p:nvPr/>
            </p:nvSpPr>
            <p:spPr>
              <a:xfrm>
                <a:off x="1733100" y="1942744"/>
                <a:ext cx="1766650" cy="369338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 θ  = a</a:t>
                </a:r>
                <a:r>
                  <a:rPr lang="en-US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Euclid Extra" panose="02050502000505020303" pitchFamily="18" charset="2"/>
                  </a:rPr>
                  <a:t>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7"/>
              <p:cNvSpPr txBox="1"/>
              <p:nvPr/>
            </p:nvSpPr>
            <p:spPr>
              <a:xfrm>
                <a:off x="1869066" y="1085825"/>
                <a:ext cx="1619687" cy="35414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cos θ = a</a:t>
                </a:r>
                <a:r>
                  <a:rPr lang="en-US" baseline="-25000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⊥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04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 lab.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For the lab, you will use a cart rolling down an incline to asses the value of g = the acceleration of freefall.</a:t>
            </a:r>
          </a:p>
          <a:p>
            <a:r>
              <a:rPr lang="en-US" sz="2000" b="1" dirty="0" smtClean="0"/>
              <a:t>This task is the first of the required labs for IB and must be completed with a lab report based off of the IB General Lab Format.</a:t>
            </a:r>
          </a:p>
          <a:p>
            <a:pPr lvl="1"/>
            <a:r>
              <a:rPr lang="en-US" sz="1800" b="1" dirty="0" smtClean="0"/>
              <a:t>“2.1 </a:t>
            </a:r>
            <a:r>
              <a:rPr lang="en-US" sz="1800" b="1" dirty="0"/>
              <a:t>Determining the acceleration of free-fall </a:t>
            </a:r>
            <a:r>
              <a:rPr lang="en-US" sz="1800" b="1" dirty="0" smtClean="0"/>
              <a:t>experimentally” is the official task. There are many ways to do </a:t>
            </a:r>
            <a:r>
              <a:rPr lang="en-US" sz="1800" b="1" dirty="0" smtClean="0"/>
              <a:t>this. </a:t>
            </a:r>
            <a:r>
              <a:rPr lang="en-US" sz="1800" b="1" dirty="0"/>
              <a:t>W</a:t>
            </a:r>
            <a:r>
              <a:rPr lang="en-US" sz="1800" b="1" dirty="0" smtClean="0"/>
              <a:t>e </a:t>
            </a:r>
            <a:r>
              <a:rPr lang="en-US" sz="1800" b="1" dirty="0" smtClean="0"/>
              <a:t>are going to do it using an incline.</a:t>
            </a:r>
          </a:p>
          <a:p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255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Lab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1. Aims</a:t>
            </a:r>
          </a:p>
          <a:p>
            <a:r>
              <a:rPr lang="en-US" b="1" dirty="0" smtClean="0"/>
              <a:t>2. Methods and Tools</a:t>
            </a:r>
          </a:p>
          <a:p>
            <a:r>
              <a:rPr lang="en-US" b="1" dirty="0" smtClean="0"/>
              <a:t>3. Data Collection</a:t>
            </a:r>
          </a:p>
          <a:p>
            <a:r>
              <a:rPr lang="en-US" b="1" dirty="0" smtClean="0"/>
              <a:t>4. Data Processing and Presentation</a:t>
            </a:r>
          </a:p>
          <a:p>
            <a:r>
              <a:rPr lang="en-US" b="1" dirty="0" smtClean="0"/>
              <a:t>5. Conclusion and Evaluation</a:t>
            </a:r>
          </a:p>
          <a:p>
            <a:endParaRPr lang="en-US" b="1" dirty="0"/>
          </a:p>
          <a:p>
            <a:r>
              <a:rPr lang="en-US" b="1" dirty="0" smtClean="0"/>
              <a:t>For effective communication with IB, your reports should include each of these sections, indicated </a:t>
            </a:r>
            <a:r>
              <a:rPr lang="en-US" b="1" dirty="0" smtClean="0"/>
              <a:t>with </a:t>
            </a:r>
            <a:r>
              <a:rPr lang="en-US" b="1" dirty="0" smtClean="0"/>
              <a:t>subheadings. </a:t>
            </a:r>
            <a:r>
              <a:rPr lang="en-US" b="1" dirty="0" smtClean="0"/>
              <a:t>Use </a:t>
            </a:r>
            <a:r>
              <a:rPr lang="en-US" b="1" dirty="0" smtClean="0"/>
              <a:t>two dates: the date the experiment was done, </a:t>
            </a:r>
            <a:r>
              <a:rPr lang="en-US" b="1" i="1" dirty="0" smtClean="0"/>
              <a:t>and</a:t>
            </a:r>
            <a:r>
              <a:rPr lang="en-US" b="1" dirty="0" smtClean="0"/>
              <a:t> the date the report was written/submitted</a:t>
            </a:r>
            <a:r>
              <a:rPr lang="en-US" b="1" dirty="0" smtClean="0"/>
              <a:t>. Reports are due one week after lab work is completed. Reports </a:t>
            </a:r>
            <a:r>
              <a:rPr lang="en-US" b="1" dirty="0" smtClean="0"/>
              <a:t>submitted after 1 week will be late.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04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Independent Variables</a:t>
            </a:r>
            <a:r>
              <a:rPr lang="en-US" b="1" dirty="0" smtClean="0"/>
              <a:t>: Those that you choose to vary in a systematic way. </a:t>
            </a:r>
          </a:p>
          <a:p>
            <a:pPr lvl="1"/>
            <a:r>
              <a:rPr lang="en-US" b="1" dirty="0" smtClean="0"/>
              <a:t>Determine how many different levels of an IV will you use.</a:t>
            </a:r>
          </a:p>
          <a:p>
            <a:pPr lvl="1"/>
            <a:r>
              <a:rPr lang="en-US" b="1" dirty="0" smtClean="0"/>
              <a:t>How many trials will you perform at each IV level? Minimum = 3. Convenient = 5 to 10. Statistically sound = 30.</a:t>
            </a:r>
          </a:p>
          <a:p>
            <a:pPr lvl="1"/>
            <a:r>
              <a:rPr lang="en-US" b="1" dirty="0" smtClean="0"/>
              <a:t>Control. A level of the IV when the IV is not present. Sometimes only a thought exercise, but measure if you can.</a:t>
            </a:r>
          </a:p>
          <a:p>
            <a:r>
              <a:rPr lang="en-US" b="1" u="sng" dirty="0" smtClean="0"/>
              <a:t>Dependent Variables</a:t>
            </a:r>
            <a:r>
              <a:rPr lang="en-US" b="1" dirty="0" smtClean="0"/>
              <a:t>: Those that you measure as a consequence of some action. </a:t>
            </a:r>
          </a:p>
          <a:p>
            <a:r>
              <a:rPr lang="en-US" b="1" u="sng" dirty="0" smtClean="0"/>
              <a:t>Control Variables</a:t>
            </a:r>
            <a:r>
              <a:rPr lang="en-US" b="1" dirty="0" smtClean="0"/>
              <a:t>: Variables that could effect the measurement of your DV. Keep these variables constant for all trials.  Often the values of control variables will be used in calculations.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6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When designing your data table, consider the procedure you will use and visualize what measurements you will need to record. </a:t>
            </a:r>
            <a:r>
              <a:rPr lang="en-US" b="1" dirty="0" smtClean="0">
                <a:solidFill>
                  <a:srgbClr val="FF0000"/>
                </a:solidFill>
              </a:rPr>
              <a:t>ONLY PHYSICAL MEASUREMENTS THAT YOU MAKE DURING LAB SHOULD BE LISTED IN A DATA TABLE!!!!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Often it is useful to create a table to collect repetitive calculations that need to be </a:t>
            </a:r>
            <a:r>
              <a:rPr lang="en-US" b="1" dirty="0" smtClean="0">
                <a:solidFill>
                  <a:schemeClr val="tx1"/>
                </a:solidFill>
              </a:rPr>
              <a:t>done, too. </a:t>
            </a:r>
            <a:r>
              <a:rPr lang="en-US" b="1" dirty="0" smtClean="0">
                <a:solidFill>
                  <a:schemeClr val="tx1"/>
                </a:solidFill>
              </a:rPr>
              <a:t>These </a:t>
            </a:r>
            <a:r>
              <a:rPr lang="en-US" b="1" u="sng" dirty="0" smtClean="0">
                <a:solidFill>
                  <a:schemeClr val="tx1"/>
                </a:solidFill>
              </a:rPr>
              <a:t>calculation tables </a:t>
            </a:r>
            <a:r>
              <a:rPr lang="en-US" b="1" dirty="0" smtClean="0">
                <a:solidFill>
                  <a:schemeClr val="tx1"/>
                </a:solidFill>
              </a:rPr>
              <a:t>belong in the data processing section, NOT the Data Collection section.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3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 lab.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Feel free to work with the sample setup to determine how best to proceed.</a:t>
            </a:r>
          </a:p>
          <a:p>
            <a:r>
              <a:rPr lang="en-US" b="1" dirty="0" smtClean="0"/>
              <a:t>What other materials will you need?</a:t>
            </a:r>
          </a:p>
          <a:p>
            <a:r>
              <a:rPr lang="en-US" b="1" dirty="0" smtClean="0"/>
              <a:t>Perhaps do a trial run.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311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26840</TotalTime>
  <Words>772</Words>
  <Application>Microsoft Office PowerPoint</Application>
  <PresentationFormat>Widescreen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Century Gothic</vt:lpstr>
      <vt:lpstr>Euclid Extra</vt:lpstr>
      <vt:lpstr>Times New Roman</vt:lpstr>
      <vt:lpstr>Wingdings 3</vt:lpstr>
      <vt:lpstr>Ion Boardroom</vt:lpstr>
      <vt:lpstr>Physics 1 –  Oct 11, 2018</vt:lpstr>
      <vt:lpstr>Objectives, Agenda, Assignment</vt:lpstr>
      <vt:lpstr>Range Equation</vt:lpstr>
      <vt:lpstr>Motion on an incline lab.</vt:lpstr>
      <vt:lpstr>Motion on an incline lab.</vt:lpstr>
      <vt:lpstr>General Lab Format</vt:lpstr>
      <vt:lpstr>Variables</vt:lpstr>
      <vt:lpstr>Data Tables</vt:lpstr>
      <vt:lpstr>Motion on an incline lab.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218</cp:revision>
  <cp:lastPrinted>2017-10-10T10:43:28Z</cp:lastPrinted>
  <dcterms:created xsi:type="dcterms:W3CDTF">2015-08-11T02:33:52Z</dcterms:created>
  <dcterms:modified xsi:type="dcterms:W3CDTF">2018-10-11T16:49:08Z</dcterms:modified>
</cp:coreProperties>
</file>